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342" r:id="rId2"/>
    <p:sldId id="351" r:id="rId3"/>
    <p:sldId id="352" r:id="rId4"/>
    <p:sldId id="353" r:id="rId5"/>
    <p:sldId id="354" r:id="rId6"/>
    <p:sldId id="355" r:id="rId7"/>
    <p:sldId id="360" r:id="rId8"/>
    <p:sldId id="358" r:id="rId9"/>
    <p:sldId id="359" r:id="rId10"/>
    <p:sldId id="356" r:id="rId11"/>
    <p:sldId id="357" r:id="rId12"/>
    <p:sldId id="35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3BA45A-D40E-4517-A68C-0A31D7A8A1A3}" v="197" dt="2023-03-22T11:14:02.5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5646"/>
  </p:normalViewPr>
  <p:slideViewPr>
    <p:cSldViewPr snapToGrid="0" snapToObjects="1" showGuides="1">
      <p:cViewPr varScale="1">
        <p:scale>
          <a:sx n="68" d="100"/>
          <a:sy n="68" d="100"/>
        </p:scale>
        <p:origin x="792"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2.png>
</file>

<file path=ppt/media/image3.jpg>
</file>

<file path=ppt/media/image4.jpg>
</file>

<file path=ppt/media/image5.jpe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3/22/2023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1794254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2513072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1708058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15957551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ea typeface="+mj-lt"/>
                <a:cs typeface="+mj-lt"/>
              </a:rPr>
              <a:t>Introduction to Electronic Discrete Components</a:t>
            </a:r>
            <a:endParaRPr lang="en-US" dirty="0"/>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0" y="5376243"/>
            <a:ext cx="12192000" cy="1479747"/>
          </a:xfrm>
        </p:spPr>
        <p:txBody>
          <a:bodyPr/>
          <a:lstStyle/>
          <a:p>
            <a:r>
              <a:rPr lang="en-US" dirty="0">
                <a:ea typeface="+mn-lt"/>
                <a:cs typeface="+mn-lt"/>
              </a:rPr>
              <a:t>By-</a:t>
            </a:r>
            <a:endParaRPr lang="en-US" dirty="0">
              <a:ea typeface="+mn-lt"/>
            </a:endParaRPr>
          </a:p>
          <a:p>
            <a:r>
              <a:rPr lang="en-US" dirty="0" err="1">
                <a:ea typeface="+mn-lt"/>
                <a:cs typeface="+mn-lt"/>
              </a:rPr>
              <a:t>Kamelia</a:t>
            </a:r>
            <a:r>
              <a:rPr lang="en-US" dirty="0">
                <a:ea typeface="+mn-lt"/>
                <a:cs typeface="+mn-lt"/>
              </a:rPr>
              <a:t> Zaman Moon (ID- 299) &amp; Umma Salma (ID-302)</a:t>
            </a:r>
            <a:endParaRPr lang="en-US" dirty="0"/>
          </a:p>
        </p:txBody>
      </p:sp>
    </p:spTree>
    <p:extLst>
      <p:ext uri="{BB962C8B-B14F-4D97-AF65-F5344CB8AC3E}">
        <p14:creationId xmlns:p14="http://schemas.microsoft.com/office/powerpoint/2010/main" val="249803146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1000"/>
                                        <p:tgtEl>
                                          <p:spTgt spid="3">
                                            <p:bg/>
                                          </p:spTgt>
                                        </p:tgtEl>
                                      </p:cBhvr>
                                    </p:animEffect>
                                    <p:anim calcmode="lin" valueType="num">
                                      <p:cBhvr>
                                        <p:cTn id="8" dur="1000" fill="hold"/>
                                        <p:tgtEl>
                                          <p:spTgt spid="3">
                                            <p:bg/>
                                          </p:spTgt>
                                        </p:tgtEl>
                                        <p:attrNameLst>
                                          <p:attrName>ppt_x</p:attrName>
                                        </p:attrNameLst>
                                      </p:cBhvr>
                                      <p:tavLst>
                                        <p:tav tm="0">
                                          <p:val>
                                            <p:strVal val="#ppt_x"/>
                                          </p:val>
                                        </p:tav>
                                        <p:tav tm="100000">
                                          <p:val>
                                            <p:strVal val="#ppt_x"/>
                                          </p:val>
                                        </p:tav>
                                      </p:tavLst>
                                    </p:anim>
                                    <p:anim calcmode="lin" valueType="num">
                                      <p:cBhvr>
                                        <p:cTn id="9" dur="1000" fill="hold"/>
                                        <p:tgtEl>
                                          <p:spTgt spid="3">
                                            <p:bg/>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Project Timeframe</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10</a:t>
            </a:fld>
            <a:endParaRPr lang="en-US" dirty="0"/>
          </a:p>
        </p:txBody>
      </p:sp>
      <p:pic>
        <p:nvPicPr>
          <p:cNvPr id="4" name="Picture 4">
            <a:extLst>
              <a:ext uri="{FF2B5EF4-FFF2-40B4-BE49-F238E27FC236}">
                <a16:creationId xmlns:a16="http://schemas.microsoft.com/office/drawing/2014/main" id="{CA841ACD-5A53-28EC-7C1C-302171F0B474}"/>
              </a:ext>
            </a:extLst>
          </p:cNvPr>
          <p:cNvPicPr>
            <a:picLocks noChangeAspect="1"/>
          </p:cNvPicPr>
          <p:nvPr/>
        </p:nvPicPr>
        <p:blipFill>
          <a:blip r:embed="rId3"/>
          <a:stretch>
            <a:fillRect/>
          </a:stretch>
        </p:blipFill>
        <p:spPr>
          <a:xfrm>
            <a:off x="1418616" y="2216760"/>
            <a:ext cx="9354768" cy="3339977"/>
          </a:xfrm>
          <a:prstGeom prst="rect">
            <a:avLst/>
          </a:prstGeom>
        </p:spPr>
      </p:pic>
    </p:spTree>
    <p:extLst>
      <p:ext uri="{BB962C8B-B14F-4D97-AF65-F5344CB8AC3E}">
        <p14:creationId xmlns:p14="http://schemas.microsoft.com/office/powerpoint/2010/main" val="19588274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Project Timeframe</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11</a:t>
            </a:fld>
            <a:endParaRPr lang="en-US" dirty="0"/>
          </a:p>
        </p:txBody>
      </p:sp>
      <p:pic>
        <p:nvPicPr>
          <p:cNvPr id="3" name="Picture 3" descr="Chart, bar chart&#10;&#10;Description automatically generated">
            <a:extLst>
              <a:ext uri="{FF2B5EF4-FFF2-40B4-BE49-F238E27FC236}">
                <a16:creationId xmlns:a16="http://schemas.microsoft.com/office/drawing/2014/main" id="{D711FD41-427D-A599-4CCB-91A6E3DFBE65}"/>
              </a:ext>
            </a:extLst>
          </p:cNvPr>
          <p:cNvPicPr>
            <a:picLocks noChangeAspect="1"/>
          </p:cNvPicPr>
          <p:nvPr/>
        </p:nvPicPr>
        <p:blipFill>
          <a:blip r:embed="rId3"/>
          <a:stretch>
            <a:fillRect/>
          </a:stretch>
        </p:blipFill>
        <p:spPr>
          <a:xfrm>
            <a:off x="2483827" y="1998268"/>
            <a:ext cx="7224345" cy="3728495"/>
          </a:xfrm>
          <a:prstGeom prst="rect">
            <a:avLst/>
          </a:prstGeom>
        </p:spPr>
      </p:pic>
    </p:spTree>
    <p:extLst>
      <p:ext uri="{BB962C8B-B14F-4D97-AF65-F5344CB8AC3E}">
        <p14:creationId xmlns:p14="http://schemas.microsoft.com/office/powerpoint/2010/main" val="341782223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7900245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vert="horz" lIns="91440" tIns="45720" rIns="91440" bIns="45720" rtlCol="0" anchor="t">
            <a:noAutofit/>
          </a:bodyPr>
          <a:lstStyle/>
          <a:p>
            <a:r>
              <a:rPr lang="en-US" dirty="0">
                <a:ea typeface="+mj-lt"/>
                <a:cs typeface="+mj-lt"/>
              </a:rPr>
              <a:t>Electronic discrete components are individual electronic devices, distinct from integrated circuits, that are used to build various electrical and electronic systems. This includes types of components such as resistors, capacitors, inductors, diodes, transistors etc., as well as their functions and usages in practical circuit design.</a:t>
            </a:r>
            <a:endParaRPr lang="en-US" dirty="0"/>
          </a:p>
          <a:p>
            <a:endParaRPr lang="en-US" dirty="0"/>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circle(in)">
                                      <p:cBhvr>
                                        <p:cTn id="12" dur="2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Objectives</a:t>
            </a:r>
            <a:endParaRPr lang="en-US" dirty="0"/>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a:xfrm>
            <a:off x="1670452" y="1839320"/>
            <a:ext cx="9042065" cy="1185234"/>
          </a:xfrm>
        </p:spPr>
        <p:txBody>
          <a:bodyPr/>
          <a:lstStyle/>
          <a:p>
            <a:r>
              <a:rPr lang="en-US" dirty="0">
                <a:ea typeface="+mn-lt"/>
                <a:cs typeface="+mn-lt"/>
              </a:rPr>
              <a:t>The objective of this project is to provide a visual demonstration of the concepts and principles of various electronic discrete components. The goal is to </a:t>
            </a:r>
            <a:r>
              <a:rPr lang="en-US" dirty="0"/>
              <a:t>reinforce understanding of these components and their role in circuit design. </a:t>
            </a:r>
            <a:r>
              <a:rPr lang="en-US" dirty="0">
                <a:ea typeface="+mn-lt"/>
                <a:cs typeface="+mn-lt"/>
              </a:rPr>
              <a:t>By watching this video, one will be able to:</a:t>
            </a:r>
            <a:endParaRPr lang="en-US" dirty="0"/>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586745" y="3360802"/>
            <a:ext cx="2522391" cy="1721355"/>
          </a:xfrm>
        </p:spPr>
        <p:txBody>
          <a:bodyPr/>
          <a:lstStyle/>
          <a:p>
            <a:r>
              <a:rPr lang="en-US" dirty="0">
                <a:ea typeface="+mj-lt"/>
                <a:cs typeface="+mj-lt"/>
              </a:rPr>
              <a:t>Apply knowledge of resistors, capacitors, inductors, diodes, and transistors to a real-world circuit design.</a:t>
            </a:r>
            <a:endParaRPr lang="en-US" dirty="0"/>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a:lstStyle/>
          <a:p>
            <a:r>
              <a:rPr lang="en-US" dirty="0">
                <a:ea typeface="+mj-lt"/>
                <a:cs typeface="+mj-lt"/>
              </a:rPr>
              <a:t>Gain hands-on experience in assembling and testing an electronic circuit.</a:t>
            </a:r>
            <a:endParaRPr lang="en-US" dirty="0"/>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p:txBody>
          <a:bodyPr/>
          <a:lstStyle/>
          <a:p>
            <a:r>
              <a:rPr lang="en-US" dirty="0">
                <a:ea typeface="+mj-lt"/>
                <a:cs typeface="+mj-lt"/>
              </a:rPr>
              <a:t>See the practical applications of the concepts and theories. </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398418226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28">
                                            <p:txEl>
                                              <p:pRg st="0" end="0"/>
                                            </p:txEl>
                                          </p:spTgt>
                                        </p:tgtEl>
                                        <p:attrNameLst>
                                          <p:attrName>style.visibility</p:attrName>
                                        </p:attrNameLst>
                                      </p:cBhvr>
                                      <p:to>
                                        <p:strVal val="visible"/>
                                      </p:to>
                                    </p:set>
                                    <p:animEffect transition="in" filter="fade">
                                      <p:cBhvr>
                                        <p:cTn id="17" dur="1000"/>
                                        <p:tgtEl>
                                          <p:spTgt spid="28">
                                            <p:txEl>
                                              <p:pRg st="0" end="0"/>
                                            </p:txEl>
                                          </p:spTgt>
                                        </p:tgtEl>
                                      </p:cBhvr>
                                    </p:animEffect>
                                    <p:anim calcmode="lin" valueType="num">
                                      <p:cBhvr>
                                        <p:cTn id="18" dur="1000" fill="hold"/>
                                        <p:tgtEl>
                                          <p:spTgt spid="28">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2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30">
                                            <p:txEl>
                                              <p:pRg st="0" end="0"/>
                                            </p:txEl>
                                          </p:spTgt>
                                        </p:tgtEl>
                                        <p:attrNameLst>
                                          <p:attrName>style.visibility</p:attrName>
                                        </p:attrNameLst>
                                      </p:cBhvr>
                                      <p:to>
                                        <p:strVal val="visible"/>
                                      </p:to>
                                    </p:set>
                                    <p:animEffect transition="in" filter="barn(inVertical)">
                                      <p:cBhvr>
                                        <p:cTn id="24" dur="500"/>
                                        <p:tgtEl>
                                          <p:spTgt spid="3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32">
                                            <p:txEl>
                                              <p:pRg st="0" end="0"/>
                                            </p:txEl>
                                          </p:spTgt>
                                        </p:tgtEl>
                                        <p:attrNameLst>
                                          <p:attrName>style.visibility</p:attrName>
                                        </p:attrNameLst>
                                      </p:cBhvr>
                                      <p:to>
                                        <p:strVal val="visible"/>
                                      </p:to>
                                    </p:set>
                                    <p:animEffect transition="in" filter="fade">
                                      <p:cBhvr>
                                        <p:cTn id="29" dur="1000"/>
                                        <p:tgtEl>
                                          <p:spTgt spid="32">
                                            <p:txEl>
                                              <p:pRg st="0" end="0"/>
                                            </p:txEl>
                                          </p:spTgt>
                                        </p:tgtEl>
                                      </p:cBhvr>
                                    </p:animEffect>
                                    <p:anim calcmode="lin" valueType="num">
                                      <p:cBhvr>
                                        <p:cTn id="30" dur="1000" fill="hold"/>
                                        <p:tgtEl>
                                          <p:spTgt spid="32">
                                            <p:txEl>
                                              <p:pRg st="0" end="0"/>
                                            </p:txEl>
                                          </p:spTgt>
                                        </p:tgtEl>
                                        <p:attrNameLst>
                                          <p:attrName>ppt_x</p:attrName>
                                        </p:attrNameLst>
                                      </p:cBhvr>
                                      <p:tavLst>
                                        <p:tav tm="0">
                                          <p:val>
                                            <p:strVal val="#ppt_x"/>
                                          </p:val>
                                        </p:tav>
                                        <p:tav tm="100000">
                                          <p:val>
                                            <p:strVal val="#ppt_x"/>
                                          </p:val>
                                        </p:tav>
                                      </p:tavLst>
                                    </p:anim>
                                    <p:anim calcmode="lin" valueType="num">
                                      <p:cBhvr>
                                        <p:cTn id="31" dur="1000" fill="hold"/>
                                        <p:tgtEl>
                                          <p:spTgt spid="3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28" grpId="0" build="p"/>
      <p:bldP spid="30" grpId="0" build="p"/>
      <p:bldP spid="32"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cs typeface="Biome"/>
              </a:rPr>
              <a:t>Tools Used</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06085" y="2530837"/>
            <a:ext cx="6908203" cy="3510856"/>
          </a:xfrm>
        </p:spPr>
        <p:txBody>
          <a:bodyPr vert="horz" lIns="91440" tIns="45720" rIns="91440" bIns="45720" rtlCol="0" anchor="t">
            <a:noAutofit/>
          </a:bodyPr>
          <a:lstStyle/>
          <a:p>
            <a:pPr marL="342900" indent="-342900">
              <a:buChar char="•"/>
            </a:pPr>
            <a:r>
              <a:rPr lang="en-US" dirty="0">
                <a:ea typeface="+mj-lt"/>
                <a:cs typeface="+mj-lt"/>
              </a:rPr>
              <a:t>Electronic Components - including resistors, capacitors, inductors, diodes, transistors, as well as other electronic components as needed </a:t>
            </a:r>
            <a:endParaRPr lang="en-US" dirty="0">
              <a:ea typeface="+mj-lt"/>
            </a:endParaRPr>
          </a:p>
          <a:p>
            <a:pPr marL="342900" indent="-342900">
              <a:buChar char="•"/>
            </a:pPr>
            <a:r>
              <a:rPr lang="en-US" dirty="0">
                <a:ea typeface="+mj-lt"/>
                <a:cs typeface="+mj-lt"/>
              </a:rPr>
              <a:t>Audio Editing Tools- MIDI. </a:t>
            </a:r>
            <a:endParaRPr lang="en-US" dirty="0">
              <a:ea typeface="+mj-lt"/>
            </a:endParaRPr>
          </a:p>
          <a:p>
            <a:pPr marL="342900" indent="-342900">
              <a:buChar char="•"/>
            </a:pPr>
            <a:r>
              <a:rPr lang="en-US" dirty="0">
                <a:ea typeface="+mj-lt"/>
                <a:cs typeface="+mj-lt"/>
              </a:rPr>
              <a:t>Video Editing Tools- </a:t>
            </a:r>
            <a:r>
              <a:rPr lang="en-US" dirty="0" err="1">
                <a:ea typeface="+mj-lt"/>
                <a:cs typeface="+mj-lt"/>
              </a:rPr>
              <a:t>Kdenlive</a:t>
            </a:r>
            <a:r>
              <a:rPr lang="en-US" dirty="0">
                <a:ea typeface="+mj-lt"/>
                <a:cs typeface="+mj-lt"/>
              </a:rPr>
              <a:t>, GIMP. </a:t>
            </a:r>
            <a:endParaRPr lang="en-US" dirty="0">
              <a:ea typeface="+mj-lt"/>
            </a:endParaRPr>
          </a:p>
          <a:p>
            <a:pPr marL="342900" indent="-342900">
              <a:buChar char="•"/>
            </a:pPr>
            <a:r>
              <a:rPr lang="en-US" dirty="0">
                <a:ea typeface="+mj-lt"/>
                <a:cs typeface="+mj-lt"/>
              </a:rPr>
              <a:t>Presentation Tools- Canva, Google Slides. </a:t>
            </a:r>
            <a:endParaRPr lang="en-US" dirty="0"/>
          </a:p>
          <a:p>
            <a:endParaRPr lang="en-US" dirty="0"/>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6798812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 calcmode="lin" valueType="num">
                                      <p:cBhvr>
                                        <p:cTn id="12"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 calcmode="lin" valueType="num">
                                      <p:cBhvr>
                                        <p:cTn id="19"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21" dur="500"/>
                                        <p:tgtEl>
                                          <p:spTgt spid="4">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4">
                                            <p:txEl>
                                              <p:pRg st="2" end="2"/>
                                            </p:txEl>
                                          </p:spTgt>
                                        </p:tgtEl>
                                        <p:attrNameLst>
                                          <p:attrName>style.visibility</p:attrName>
                                        </p:attrNameLst>
                                      </p:cBhvr>
                                      <p:to>
                                        <p:strVal val="visible"/>
                                      </p:to>
                                    </p:set>
                                    <p:anim calcmode="lin" valueType="num">
                                      <p:cBhvr>
                                        <p:cTn id="26" dur="500" fill="hold"/>
                                        <p:tgtEl>
                                          <p:spTgt spid="4">
                                            <p:txEl>
                                              <p:pRg st="2" end="2"/>
                                            </p:txEl>
                                          </p:spTgt>
                                        </p:tgtEl>
                                        <p:attrNameLst>
                                          <p:attrName>ppt_w</p:attrName>
                                        </p:attrNameLst>
                                      </p:cBhvr>
                                      <p:tavLst>
                                        <p:tav tm="0">
                                          <p:val>
                                            <p:fltVal val="0"/>
                                          </p:val>
                                        </p:tav>
                                        <p:tav tm="100000">
                                          <p:val>
                                            <p:strVal val="#ppt_w"/>
                                          </p:val>
                                        </p:tav>
                                      </p:tavLst>
                                    </p:anim>
                                    <p:anim calcmode="lin" valueType="num">
                                      <p:cBhvr>
                                        <p:cTn id="27" dur="500" fill="hold"/>
                                        <p:tgtEl>
                                          <p:spTgt spid="4">
                                            <p:txEl>
                                              <p:pRg st="2" end="2"/>
                                            </p:txEl>
                                          </p:spTgt>
                                        </p:tgtEl>
                                        <p:attrNameLst>
                                          <p:attrName>ppt_h</p:attrName>
                                        </p:attrNameLst>
                                      </p:cBhvr>
                                      <p:tavLst>
                                        <p:tav tm="0">
                                          <p:val>
                                            <p:fltVal val="0"/>
                                          </p:val>
                                        </p:tav>
                                        <p:tav tm="100000">
                                          <p:val>
                                            <p:strVal val="#ppt_h"/>
                                          </p:val>
                                        </p:tav>
                                      </p:tavLst>
                                    </p:anim>
                                    <p:animEffect transition="in" filter="fade">
                                      <p:cBhvr>
                                        <p:cTn id="28" dur="500"/>
                                        <p:tgtEl>
                                          <p:spTgt spid="4">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4">
                                            <p:txEl>
                                              <p:pRg st="3" end="3"/>
                                            </p:txEl>
                                          </p:spTgt>
                                        </p:tgtEl>
                                        <p:attrNameLst>
                                          <p:attrName>style.visibility</p:attrName>
                                        </p:attrNameLst>
                                      </p:cBhvr>
                                      <p:to>
                                        <p:strVal val="visible"/>
                                      </p:to>
                                    </p:set>
                                    <p:anim calcmode="lin" valueType="num">
                                      <p:cBhvr>
                                        <p:cTn id="33" dur="500" fill="hold"/>
                                        <p:tgtEl>
                                          <p:spTgt spid="4">
                                            <p:txEl>
                                              <p:pRg st="3" end="3"/>
                                            </p:txEl>
                                          </p:spTgt>
                                        </p:tgtEl>
                                        <p:attrNameLst>
                                          <p:attrName>ppt_w</p:attrName>
                                        </p:attrNameLst>
                                      </p:cBhvr>
                                      <p:tavLst>
                                        <p:tav tm="0">
                                          <p:val>
                                            <p:fltVal val="0"/>
                                          </p:val>
                                        </p:tav>
                                        <p:tav tm="100000">
                                          <p:val>
                                            <p:strVal val="#ppt_w"/>
                                          </p:val>
                                        </p:tav>
                                      </p:tavLst>
                                    </p:anim>
                                    <p:anim calcmode="lin" valueType="num">
                                      <p:cBhvr>
                                        <p:cTn id="34" dur="500" fill="hold"/>
                                        <p:tgtEl>
                                          <p:spTgt spid="4">
                                            <p:txEl>
                                              <p:pRg st="3" end="3"/>
                                            </p:txEl>
                                          </p:spTgt>
                                        </p:tgtEl>
                                        <p:attrNameLst>
                                          <p:attrName>ppt_h</p:attrName>
                                        </p:attrNameLst>
                                      </p:cBhvr>
                                      <p:tavLst>
                                        <p:tav tm="0">
                                          <p:val>
                                            <p:fltVal val="0"/>
                                          </p:val>
                                        </p:tav>
                                        <p:tav tm="100000">
                                          <p:val>
                                            <p:strVal val="#ppt_h"/>
                                          </p:val>
                                        </p:tav>
                                      </p:tavLst>
                                    </p:anim>
                                    <p:animEffect transition="in" filter="fade">
                                      <p:cBhvr>
                                        <p:cTn id="35"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cs typeface="Biome"/>
              </a:rPr>
              <a:t>Tools Used</a:t>
            </a:r>
            <a:endParaRPr lang="en-US" dirty="0"/>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06085" y="2530837"/>
            <a:ext cx="6908203" cy="3510856"/>
          </a:xfrm>
        </p:spPr>
        <p:txBody>
          <a:bodyPr vert="horz" lIns="91440" tIns="45720" rIns="91440" bIns="45720" rtlCol="0" anchor="t">
            <a:noAutofit/>
          </a:bodyPr>
          <a:lstStyle/>
          <a:p>
            <a:pPr marL="342900" indent="-342900">
              <a:buChar char="•"/>
            </a:pPr>
            <a:r>
              <a:rPr lang="en-US" dirty="0">
                <a:ea typeface="+mj-lt"/>
                <a:cs typeface="+mj-lt"/>
              </a:rPr>
              <a:t>Documentation Tools- Overleaf, Google Docs. </a:t>
            </a:r>
            <a:endParaRPr lang="en-US" dirty="0">
              <a:ea typeface="+mj-lt"/>
            </a:endParaRPr>
          </a:p>
          <a:p>
            <a:pPr marL="342900" indent="-342900">
              <a:buChar char="•"/>
            </a:pPr>
            <a:r>
              <a:rPr lang="en-US" dirty="0">
                <a:ea typeface="+mj-lt"/>
                <a:cs typeface="+mj-lt"/>
              </a:rPr>
              <a:t>Collaboration Tools- GitHub. </a:t>
            </a:r>
            <a:endParaRPr lang="en-US" dirty="0">
              <a:ea typeface="+mj-lt"/>
            </a:endParaRPr>
          </a:p>
          <a:p>
            <a:pPr marL="342900" indent="-342900">
              <a:buChar char="•"/>
            </a:pPr>
            <a:r>
              <a:rPr lang="en-US" dirty="0">
                <a:ea typeface="+mj-lt"/>
                <a:cs typeface="+mj-lt"/>
              </a:rPr>
              <a:t>Communication Tools- Slack, Telegram. </a:t>
            </a:r>
            <a:endParaRPr lang="en-US" dirty="0">
              <a:ea typeface="+mj-lt"/>
            </a:endParaRPr>
          </a:p>
          <a:p>
            <a:pPr marL="342900" indent="-342900">
              <a:buChar char="•"/>
            </a:pPr>
            <a:r>
              <a:rPr lang="en-US" dirty="0">
                <a:ea typeface="+mj-lt"/>
                <a:cs typeface="+mj-lt"/>
              </a:rPr>
              <a:t>Time Tracking Tools- Toggl.</a:t>
            </a:r>
            <a:endParaRPr lang="en-US" dirty="0"/>
          </a:p>
          <a:p>
            <a:endParaRPr lang="en-US" dirty="0"/>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972220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 calcmode="lin" valueType="num">
                                      <p:cBhvr>
                                        <p:cTn id="14"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 calcmode="lin" valueType="num">
                                      <p:cBhvr>
                                        <p:cTn id="21" dur="500" fill="hold"/>
                                        <p:tgtEl>
                                          <p:spTgt spid="4">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4">
                                            <p:txEl>
                                              <p:pRg st="2" end="2"/>
                                            </p:txEl>
                                          </p:spTgt>
                                        </p:tgtEl>
                                        <p:attrNameLst>
                                          <p:attrName>ppt_h</p:attrName>
                                        </p:attrNameLst>
                                      </p:cBhvr>
                                      <p:tavLst>
                                        <p:tav tm="0">
                                          <p:val>
                                            <p:fltVal val="0"/>
                                          </p:val>
                                        </p:tav>
                                        <p:tav tm="100000">
                                          <p:val>
                                            <p:strVal val="#ppt_h"/>
                                          </p:val>
                                        </p:tav>
                                      </p:tavLst>
                                    </p:anim>
                                    <p:animEffect transition="in" filter="fade">
                                      <p:cBhvr>
                                        <p:cTn id="23" dur="5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 calcmode="lin" valueType="num">
                                      <p:cBhvr>
                                        <p:cTn id="28" dur="500" fill="hold"/>
                                        <p:tgtEl>
                                          <p:spTgt spid="4">
                                            <p:txEl>
                                              <p:pRg st="3" end="3"/>
                                            </p:txEl>
                                          </p:spTgt>
                                        </p:tgtEl>
                                        <p:attrNameLst>
                                          <p:attrName>ppt_w</p:attrName>
                                        </p:attrNameLst>
                                      </p:cBhvr>
                                      <p:tavLst>
                                        <p:tav tm="0">
                                          <p:val>
                                            <p:fltVal val="0"/>
                                          </p:val>
                                        </p:tav>
                                        <p:tav tm="100000">
                                          <p:val>
                                            <p:strVal val="#ppt_w"/>
                                          </p:val>
                                        </p:tav>
                                      </p:tavLst>
                                    </p:anim>
                                    <p:anim calcmode="lin" valueType="num">
                                      <p:cBhvr>
                                        <p:cTn id="29" dur="500" fill="hold"/>
                                        <p:tgtEl>
                                          <p:spTgt spid="4">
                                            <p:txEl>
                                              <p:pRg st="3" end="3"/>
                                            </p:txEl>
                                          </p:spTgt>
                                        </p:tgtEl>
                                        <p:attrNameLst>
                                          <p:attrName>ppt_h</p:attrName>
                                        </p:attrNameLst>
                                      </p:cBhvr>
                                      <p:tavLst>
                                        <p:tav tm="0">
                                          <p:val>
                                            <p:fltVal val="0"/>
                                          </p:val>
                                        </p:tav>
                                        <p:tav tm="100000">
                                          <p:val>
                                            <p:strVal val="#ppt_h"/>
                                          </p:val>
                                        </p:tav>
                                      </p:tavLst>
                                    </p:anim>
                                    <p:animEffect transition="in" filter="fade">
                                      <p:cBhvr>
                                        <p:cTn id="30"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Story Board</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6</a:t>
            </a:fld>
            <a:endParaRPr lang="en-US" dirty="0"/>
          </a:p>
        </p:txBody>
      </p:sp>
      <p:pic>
        <p:nvPicPr>
          <p:cNvPr id="6" name="Picture 6" descr="Diagram, engineering drawing&#10;&#10;Description automatically generated">
            <a:extLst>
              <a:ext uri="{FF2B5EF4-FFF2-40B4-BE49-F238E27FC236}">
                <a16:creationId xmlns:a16="http://schemas.microsoft.com/office/drawing/2014/main" id="{4F3A58F7-C7A9-0537-3D8B-9A2CCED1A41F}"/>
              </a:ext>
            </a:extLst>
          </p:cNvPr>
          <p:cNvPicPr>
            <a:picLocks noChangeAspect="1"/>
          </p:cNvPicPr>
          <p:nvPr/>
        </p:nvPicPr>
        <p:blipFill>
          <a:blip r:embed="rId3"/>
          <a:stretch>
            <a:fillRect/>
          </a:stretch>
        </p:blipFill>
        <p:spPr>
          <a:xfrm>
            <a:off x="3933090" y="1481248"/>
            <a:ext cx="4325815" cy="5011627"/>
          </a:xfrm>
          <a:prstGeom prst="rect">
            <a:avLst/>
          </a:prstGeom>
        </p:spPr>
      </p:pic>
    </p:spTree>
    <p:extLst>
      <p:ext uri="{BB962C8B-B14F-4D97-AF65-F5344CB8AC3E}">
        <p14:creationId xmlns:p14="http://schemas.microsoft.com/office/powerpoint/2010/main" val="41631859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cs typeface="Biome"/>
              </a:rPr>
              <a:t>Story Board</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4" name="Picture 3">
            <a:extLst>
              <a:ext uri="{FF2B5EF4-FFF2-40B4-BE49-F238E27FC236}">
                <a16:creationId xmlns:a16="http://schemas.microsoft.com/office/drawing/2014/main" id="{63CDE5C7-11CE-758A-58FF-F597EB3EE995}"/>
              </a:ext>
            </a:extLst>
          </p:cNvPr>
          <p:cNvPicPr>
            <a:picLocks noChangeAspect="1"/>
          </p:cNvPicPr>
          <p:nvPr/>
        </p:nvPicPr>
        <p:blipFill>
          <a:blip r:embed="rId3"/>
          <a:stretch>
            <a:fillRect/>
          </a:stretch>
        </p:blipFill>
        <p:spPr>
          <a:xfrm>
            <a:off x="4090709" y="1464919"/>
            <a:ext cx="4010581" cy="5027956"/>
          </a:xfrm>
          <a:prstGeom prst="rect">
            <a:avLst/>
          </a:prstGeom>
        </p:spPr>
      </p:pic>
    </p:spTree>
    <p:extLst>
      <p:ext uri="{BB962C8B-B14F-4D97-AF65-F5344CB8AC3E}">
        <p14:creationId xmlns:p14="http://schemas.microsoft.com/office/powerpoint/2010/main" val="354876201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2501A-49E3-DFC9-F552-D88433BC4253}"/>
              </a:ext>
            </a:extLst>
          </p:cNvPr>
          <p:cNvSpPr>
            <a:spLocks noGrp="1"/>
          </p:cNvSpPr>
          <p:nvPr>
            <p:ph type="title"/>
          </p:nvPr>
        </p:nvSpPr>
        <p:spPr/>
        <p:txBody>
          <a:bodyPr/>
          <a:lstStyle/>
          <a:p>
            <a:r>
              <a:rPr lang="en-US" dirty="0">
                <a:cs typeface="Biome"/>
              </a:rPr>
              <a:t>Scripts</a:t>
            </a:r>
            <a:endParaRPr lang="en-US" dirty="0"/>
          </a:p>
        </p:txBody>
      </p:sp>
      <p:sp>
        <p:nvSpPr>
          <p:cNvPr id="4" name="Text Placeholder 3">
            <a:extLst>
              <a:ext uri="{FF2B5EF4-FFF2-40B4-BE49-F238E27FC236}">
                <a16:creationId xmlns:a16="http://schemas.microsoft.com/office/drawing/2014/main" id="{268DD665-73CA-C1EF-BFBC-F5B1E455A2F8}"/>
              </a:ext>
            </a:extLst>
          </p:cNvPr>
          <p:cNvSpPr>
            <a:spLocks noGrp="1"/>
          </p:cNvSpPr>
          <p:nvPr>
            <p:ph type="body" sz="quarter" idx="33"/>
          </p:nvPr>
        </p:nvSpPr>
        <p:spPr>
          <a:xfrm>
            <a:off x="1557437" y="1690688"/>
            <a:ext cx="2522391" cy="4288081"/>
          </a:xfrm>
        </p:spPr>
        <p:txBody>
          <a:bodyPr/>
          <a:lstStyle/>
          <a:p>
            <a:r>
              <a:rPr lang="en-US" sz="1800" dirty="0"/>
              <a:t>00:00~00:10-If you like electronics/create electronics gadgets, then you need to have a clear idea on electronic components first.</a:t>
            </a:r>
          </a:p>
          <a:p>
            <a:r>
              <a:rPr lang="en-US" sz="1800" dirty="0"/>
              <a:t>We will introduce with some general electronic components today in this video.</a:t>
            </a:r>
          </a:p>
        </p:txBody>
      </p:sp>
      <p:sp>
        <p:nvSpPr>
          <p:cNvPr id="5" name="Text Placeholder 4">
            <a:extLst>
              <a:ext uri="{FF2B5EF4-FFF2-40B4-BE49-F238E27FC236}">
                <a16:creationId xmlns:a16="http://schemas.microsoft.com/office/drawing/2014/main" id="{6A67FF77-0450-6629-30A5-150179F9D2F9}"/>
              </a:ext>
            </a:extLst>
          </p:cNvPr>
          <p:cNvSpPr>
            <a:spLocks noGrp="1"/>
          </p:cNvSpPr>
          <p:nvPr>
            <p:ph type="body" sz="quarter" idx="34"/>
          </p:nvPr>
        </p:nvSpPr>
        <p:spPr>
          <a:xfrm>
            <a:off x="4800601" y="1690688"/>
            <a:ext cx="2587137" cy="4288081"/>
          </a:xfrm>
        </p:spPr>
        <p:txBody>
          <a:bodyPr/>
          <a:lstStyle/>
          <a:p>
            <a:r>
              <a:rPr lang="en-US" dirty="0"/>
              <a:t>00:11~00:26-Resistor: this is the most used component in electronic devices.</a:t>
            </a:r>
          </a:p>
          <a:p>
            <a:r>
              <a:rPr lang="en-US" dirty="0"/>
              <a:t>This is an electrical component that limits or regulates the flow of electrical current in an electronic circuit. </a:t>
            </a:r>
          </a:p>
        </p:txBody>
      </p:sp>
      <p:sp>
        <p:nvSpPr>
          <p:cNvPr id="6" name="Text Placeholder 5">
            <a:extLst>
              <a:ext uri="{FF2B5EF4-FFF2-40B4-BE49-F238E27FC236}">
                <a16:creationId xmlns:a16="http://schemas.microsoft.com/office/drawing/2014/main" id="{0CEE58A2-D8D7-58AD-79A6-C3DA985652D2}"/>
              </a:ext>
            </a:extLst>
          </p:cNvPr>
          <p:cNvSpPr>
            <a:spLocks noGrp="1"/>
          </p:cNvSpPr>
          <p:nvPr>
            <p:ph type="body" sz="quarter" idx="35"/>
          </p:nvPr>
        </p:nvSpPr>
        <p:spPr>
          <a:xfrm>
            <a:off x="8125381" y="1690688"/>
            <a:ext cx="2587137" cy="4288081"/>
          </a:xfrm>
        </p:spPr>
        <p:txBody>
          <a:bodyPr/>
          <a:lstStyle/>
          <a:p>
            <a:r>
              <a:rPr lang="en-US" dirty="0"/>
              <a:t>00:27~00:32-Potentiometer: this is a three-terminal resistor with a sliding or rotating contact that forms an adjustable voltage divider.</a:t>
            </a:r>
          </a:p>
          <a:p>
            <a:endParaRPr lang="en-US" dirty="0"/>
          </a:p>
        </p:txBody>
      </p:sp>
      <p:sp>
        <p:nvSpPr>
          <p:cNvPr id="8" name="Slide Number Placeholder 7">
            <a:extLst>
              <a:ext uri="{FF2B5EF4-FFF2-40B4-BE49-F238E27FC236}">
                <a16:creationId xmlns:a16="http://schemas.microsoft.com/office/drawing/2014/main" id="{C2091BED-4ECF-4859-BD75-FD8764EF3891}"/>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Tree>
    <p:extLst>
      <p:ext uri="{BB962C8B-B14F-4D97-AF65-F5344CB8AC3E}">
        <p14:creationId xmlns:p14="http://schemas.microsoft.com/office/powerpoint/2010/main" val="4071760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1000"/>
                                        <p:tgtEl>
                                          <p:spTgt spid="4">
                                            <p:txEl>
                                              <p:pRg st="1" end="1"/>
                                            </p:txEl>
                                          </p:spTgt>
                                        </p:tgtEl>
                                      </p:cBhvr>
                                    </p:animEffect>
                                    <p:anim calcmode="lin" valueType="num">
                                      <p:cBhvr>
                                        <p:cTn id="22"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5">
                                            <p:txEl>
                                              <p:pRg st="0" end="0"/>
                                            </p:txEl>
                                          </p:spTgt>
                                        </p:tgtEl>
                                        <p:attrNameLst>
                                          <p:attrName>style.visibility</p:attrName>
                                        </p:attrNameLst>
                                      </p:cBhvr>
                                      <p:to>
                                        <p:strVal val="visible"/>
                                      </p:to>
                                    </p:set>
                                    <p:animEffect transition="in" filter="barn(inVertical)">
                                      <p:cBhvr>
                                        <p:cTn id="28" dur="500"/>
                                        <p:tgtEl>
                                          <p:spTgt spid="5">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5">
                                            <p:txEl>
                                              <p:pRg st="1" end="1"/>
                                            </p:txEl>
                                          </p:spTgt>
                                        </p:tgtEl>
                                        <p:attrNameLst>
                                          <p:attrName>style.visibility</p:attrName>
                                        </p:attrNameLst>
                                      </p:cBhvr>
                                      <p:to>
                                        <p:strVal val="visible"/>
                                      </p:to>
                                    </p:set>
                                    <p:animEffect transition="in" filter="barn(inVertical)">
                                      <p:cBhvr>
                                        <p:cTn id="33" dur="500"/>
                                        <p:tgtEl>
                                          <p:spTgt spid="5">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6">
                                            <p:txEl>
                                              <p:pRg st="0" end="0"/>
                                            </p:txEl>
                                          </p:spTgt>
                                        </p:tgtEl>
                                        <p:attrNameLst>
                                          <p:attrName>style.visibility</p:attrName>
                                        </p:attrNameLst>
                                      </p:cBhvr>
                                      <p:to>
                                        <p:strVal val="visible"/>
                                      </p:to>
                                    </p:set>
                                    <p:animEffect transition="in" filter="fade">
                                      <p:cBhvr>
                                        <p:cTn id="38" dur="1000"/>
                                        <p:tgtEl>
                                          <p:spTgt spid="6">
                                            <p:txEl>
                                              <p:pRg st="0" end="0"/>
                                            </p:txEl>
                                          </p:spTgt>
                                        </p:tgtEl>
                                      </p:cBhvr>
                                    </p:animEffect>
                                    <p:anim calcmode="lin" valueType="num">
                                      <p:cBhvr>
                                        <p:cTn id="39"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40"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5" grpId="0" build="p"/>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2501A-49E3-DFC9-F552-D88433BC4253}"/>
              </a:ext>
            </a:extLst>
          </p:cNvPr>
          <p:cNvSpPr>
            <a:spLocks noGrp="1"/>
          </p:cNvSpPr>
          <p:nvPr>
            <p:ph type="title"/>
          </p:nvPr>
        </p:nvSpPr>
        <p:spPr/>
        <p:txBody>
          <a:bodyPr/>
          <a:lstStyle/>
          <a:p>
            <a:r>
              <a:rPr lang="en-US" dirty="0">
                <a:cs typeface="Biome"/>
              </a:rPr>
              <a:t>Scripts</a:t>
            </a:r>
            <a:endParaRPr lang="en-US" dirty="0"/>
          </a:p>
        </p:txBody>
      </p:sp>
      <p:sp>
        <p:nvSpPr>
          <p:cNvPr id="4" name="Text Placeholder 3">
            <a:extLst>
              <a:ext uri="{FF2B5EF4-FFF2-40B4-BE49-F238E27FC236}">
                <a16:creationId xmlns:a16="http://schemas.microsoft.com/office/drawing/2014/main" id="{268DD665-73CA-C1EF-BFBC-F5B1E455A2F8}"/>
              </a:ext>
            </a:extLst>
          </p:cNvPr>
          <p:cNvSpPr>
            <a:spLocks noGrp="1"/>
          </p:cNvSpPr>
          <p:nvPr>
            <p:ph type="body" sz="quarter" idx="33"/>
          </p:nvPr>
        </p:nvSpPr>
        <p:spPr>
          <a:xfrm>
            <a:off x="1557437" y="1690688"/>
            <a:ext cx="2522391" cy="4288081"/>
          </a:xfrm>
        </p:spPr>
        <p:txBody>
          <a:bodyPr/>
          <a:lstStyle/>
          <a:p>
            <a:r>
              <a:rPr lang="en-US" sz="1800" dirty="0"/>
              <a:t>00:57~01:15-Capacitor: this is a device for storing electrical energy, consisting of two conductors in close proximity and insulated from each other.</a:t>
            </a:r>
          </a:p>
        </p:txBody>
      </p:sp>
      <p:sp>
        <p:nvSpPr>
          <p:cNvPr id="5" name="Text Placeholder 4">
            <a:extLst>
              <a:ext uri="{FF2B5EF4-FFF2-40B4-BE49-F238E27FC236}">
                <a16:creationId xmlns:a16="http://schemas.microsoft.com/office/drawing/2014/main" id="{6A67FF77-0450-6629-30A5-150179F9D2F9}"/>
              </a:ext>
            </a:extLst>
          </p:cNvPr>
          <p:cNvSpPr>
            <a:spLocks noGrp="1"/>
          </p:cNvSpPr>
          <p:nvPr>
            <p:ph type="body" sz="quarter" idx="34"/>
          </p:nvPr>
        </p:nvSpPr>
        <p:spPr>
          <a:xfrm>
            <a:off x="4800601" y="1690688"/>
            <a:ext cx="2587137" cy="4288081"/>
          </a:xfrm>
        </p:spPr>
        <p:txBody>
          <a:bodyPr/>
          <a:lstStyle/>
          <a:p>
            <a:r>
              <a:rPr lang="en-US" dirty="0"/>
              <a:t>01:19~01:32-Ceramic Disc Capacitor: ceramic disc capacitor is a fixed-value capacitor where the ceramic material acts as the dielectric.</a:t>
            </a:r>
          </a:p>
        </p:txBody>
      </p:sp>
      <p:sp>
        <p:nvSpPr>
          <p:cNvPr id="6" name="Text Placeholder 5">
            <a:extLst>
              <a:ext uri="{FF2B5EF4-FFF2-40B4-BE49-F238E27FC236}">
                <a16:creationId xmlns:a16="http://schemas.microsoft.com/office/drawing/2014/main" id="{0CEE58A2-D8D7-58AD-79A6-C3DA985652D2}"/>
              </a:ext>
            </a:extLst>
          </p:cNvPr>
          <p:cNvSpPr>
            <a:spLocks noGrp="1"/>
          </p:cNvSpPr>
          <p:nvPr>
            <p:ph type="body" sz="quarter" idx="35"/>
          </p:nvPr>
        </p:nvSpPr>
        <p:spPr>
          <a:xfrm>
            <a:off x="8125381" y="1690688"/>
            <a:ext cx="2587137" cy="4288081"/>
          </a:xfrm>
        </p:spPr>
        <p:txBody>
          <a:bodyPr/>
          <a:lstStyle/>
          <a:p>
            <a:r>
              <a:rPr lang="en-US" dirty="0"/>
              <a:t>01:35~01:47-Inductor: this is a passive component that is used in most electrical circuits to store energy in the form of magnetic energy when electric current flows through it.</a:t>
            </a:r>
          </a:p>
          <a:p>
            <a:r>
              <a:rPr lang="en-US" dirty="0"/>
              <a:t>Generator, motor, transformer use this component…..</a:t>
            </a:r>
          </a:p>
        </p:txBody>
      </p:sp>
      <p:sp>
        <p:nvSpPr>
          <p:cNvPr id="8" name="Slide Number Placeholder 7">
            <a:extLst>
              <a:ext uri="{FF2B5EF4-FFF2-40B4-BE49-F238E27FC236}">
                <a16:creationId xmlns:a16="http://schemas.microsoft.com/office/drawing/2014/main" id="{C2091BED-4ECF-4859-BD75-FD8764EF3891}"/>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1324379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5">
                                            <p:txEl>
                                              <p:pRg st="0" end="0"/>
                                            </p:txEl>
                                          </p:spTgt>
                                        </p:tgtEl>
                                        <p:attrNameLst>
                                          <p:attrName>style.visibility</p:attrName>
                                        </p:attrNameLst>
                                      </p:cBhvr>
                                      <p:to>
                                        <p:strVal val="visible"/>
                                      </p:to>
                                    </p:set>
                                    <p:animEffect transition="in" filter="barn(inVertical)">
                                      <p:cBhvr>
                                        <p:cTn id="21" dur="500"/>
                                        <p:tgtEl>
                                          <p:spTgt spid="5">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6">
                                            <p:txEl>
                                              <p:pRg st="0" end="0"/>
                                            </p:txEl>
                                          </p:spTgt>
                                        </p:tgtEl>
                                        <p:attrNameLst>
                                          <p:attrName>style.visibility</p:attrName>
                                        </p:attrNameLst>
                                      </p:cBhvr>
                                      <p:to>
                                        <p:strVal val="visible"/>
                                      </p:to>
                                    </p:set>
                                    <p:animEffect transition="in" filter="wipe(down)">
                                      <p:cBhvr>
                                        <p:cTn id="26" dur="500"/>
                                        <p:tgtEl>
                                          <p:spTgt spid="6">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animEffect transition="in" filter="wipe(down)">
                                      <p:cBhvr>
                                        <p:cTn id="31"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5" grpId="0" build="p"/>
      <p:bldP spid="6" grpId="0" build="p"/>
    </p:bldLst>
  </p:timing>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77</TotalTime>
  <Words>428</Words>
  <Application>Microsoft Office PowerPoint</Application>
  <PresentationFormat>Widescreen</PresentationFormat>
  <Paragraphs>52</Paragraphs>
  <Slides>12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 Nova</vt:lpstr>
      <vt:lpstr>Biome</vt:lpstr>
      <vt:lpstr>Biome Light</vt:lpstr>
      <vt:lpstr>Calibri</vt:lpstr>
      <vt:lpstr>Segoe UI</vt:lpstr>
      <vt:lpstr>Office Theme</vt:lpstr>
      <vt:lpstr>Introduction to Electronic Discrete Components</vt:lpstr>
      <vt:lpstr>Introduction</vt:lpstr>
      <vt:lpstr>Objectives</vt:lpstr>
      <vt:lpstr>Tools Used</vt:lpstr>
      <vt:lpstr>Tools Used</vt:lpstr>
      <vt:lpstr>Story Board</vt:lpstr>
      <vt:lpstr>Story Board</vt:lpstr>
      <vt:lpstr>Scripts</vt:lpstr>
      <vt:lpstr>Scripts</vt:lpstr>
      <vt:lpstr>Project Timeframe</vt:lpstr>
      <vt:lpstr>Project Timeframe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SA L MA</dc:creator>
  <cp:lastModifiedBy>UMMA SALMA</cp:lastModifiedBy>
  <cp:revision>116</cp:revision>
  <dcterms:created xsi:type="dcterms:W3CDTF">2023-03-22T10:45:04Z</dcterms:created>
  <dcterms:modified xsi:type="dcterms:W3CDTF">2023-03-22T18:07:42Z</dcterms:modified>
</cp:coreProperties>
</file>

<file path=docProps/thumbnail.jpeg>
</file>